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sldIdLst>
    <p:sldId id="274" r:id="rId2"/>
    <p:sldId id="275" r:id="rId3"/>
    <p:sldId id="293" r:id="rId4"/>
    <p:sldId id="294" r:id="rId5"/>
    <p:sldId id="280" r:id="rId6"/>
    <p:sldId id="278" r:id="rId7"/>
    <p:sldId id="292" r:id="rId8"/>
    <p:sldId id="295" r:id="rId9"/>
    <p:sldId id="296" r:id="rId10"/>
    <p:sldId id="297" r:id="rId11"/>
    <p:sldId id="29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CC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1023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4468-3617-4965-BED1-2F31B01220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236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CFE6-1035-4DB3-A381-BDA37A5EBC0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548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91DB-8986-4E07-B8F6-EE163CBF93E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13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B620-8595-40AE-83D4-EFF99DBE7E4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331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8425-8C0E-4D9A-9EFC-0CCAACB3ACD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29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A9F8-400A-416A-B3F0-3B55FD13A8F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846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A1EF-6686-4954-BFDD-D0D53879635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858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B489-E591-4D8D-BF01-3CB177ED19F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740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EF3DC-1ECD-46FD-BE6A-6FE2B9ABE8C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430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C08-02B7-4ABA-BC97-D25F9A3915A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13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D2D3-4E6C-486F-851C-45D64E73DBA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999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3172-8EED-4658-BF1B-23709120691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14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2"/>
          <p:cNvSpPr>
            <a:spLocks noGrp="1"/>
          </p:cNvSpPr>
          <p:nvPr>
            <p:ph type="ctrTitle"/>
          </p:nvPr>
        </p:nvSpPr>
        <p:spPr>
          <a:xfrm>
            <a:off x="0" y="-6391"/>
            <a:ext cx="9144000" cy="2499287"/>
          </a:xfrm>
        </p:spPr>
        <p:txBody>
          <a:bodyPr>
            <a:normAutofit/>
          </a:bodyPr>
          <a:lstStyle/>
          <a:p>
            <a:r>
              <a:rPr lang="ru-RU" altLang="ru-RU" sz="5400" b="1" i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Буктрейлеры</a:t>
            </a:r>
            <a:r>
              <a:rPr lang="ru-RU" altLang="ru-RU" sz="3600" b="1" i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sz="3600" b="1" i="1" dirty="0">
                <a:solidFill>
                  <a:srgbClr val="0033CC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sz="3600" b="1" i="1" dirty="0">
                <a:solidFill>
                  <a:srgbClr val="0033CC"/>
                </a:solidFill>
                <a:latin typeface="Bookman Old Style" panose="02050604050505020204" pitchFamily="18" charset="0"/>
              </a:rPr>
            </a:br>
            <a:r>
              <a:rPr lang="ru-RU" altLang="ru-RU" sz="3600" b="1" i="1" dirty="0" smtClean="0">
                <a:latin typeface="Bookman Old Style" panose="02050604050505020204" pitchFamily="18" charset="0"/>
              </a:rPr>
              <a:t>как  средство  привлечения  читателей  к  книге</a:t>
            </a:r>
            <a:endParaRPr lang="ru-RU" altLang="ru-RU" sz="3600" b="1" i="1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96952"/>
            <a:ext cx="4897239" cy="10807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softEdge rad="31750"/>
          </a:effectLst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 smtClean="0">
                <a:latin typeface="Bookman Old Style" panose="02050604050505020204" pitchFamily="18" charset="0"/>
              </a:rPr>
              <a:t>Мартьянова </a:t>
            </a:r>
            <a:r>
              <a:rPr lang="ru-RU" sz="2000" b="1" dirty="0">
                <a:latin typeface="Bookman Old Style" panose="02050604050505020204" pitchFamily="18" charset="0"/>
              </a:rPr>
              <a:t>С.А., </a:t>
            </a:r>
            <a:endParaRPr lang="ru-RU" sz="2000" b="1" dirty="0" smtClean="0">
              <a:latin typeface="Bookman Old Style" panose="02050604050505020204" pitchFamily="18" charset="0"/>
            </a:endParaRPr>
          </a:p>
          <a:p>
            <a:pPr algn="ctr" eaLnBrk="0" hangingPunct="0">
              <a:defRPr/>
            </a:pPr>
            <a:r>
              <a:rPr lang="ru-RU" sz="2000" b="1" dirty="0" smtClean="0">
                <a:latin typeface="Bookman Old Style" panose="02050604050505020204" pitchFamily="18" charset="0"/>
              </a:rPr>
              <a:t>зав. библиотекой </a:t>
            </a:r>
          </a:p>
          <a:p>
            <a:pPr algn="ctr" eaLnBrk="0" hangingPunct="0">
              <a:defRPr/>
            </a:pPr>
            <a:r>
              <a:rPr lang="ru-RU" sz="2000" b="1" dirty="0" smtClean="0">
                <a:latin typeface="Bookman Old Style" panose="02050604050505020204" pitchFamily="18" charset="0"/>
              </a:rPr>
              <a:t>МБОУ </a:t>
            </a:r>
            <a:r>
              <a:rPr lang="ru-RU" sz="2000" b="1" dirty="0">
                <a:latin typeface="Bookman Old Style" panose="02050604050505020204" pitchFamily="18" charset="0"/>
              </a:rPr>
              <a:t>«Гимназия № 50»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791369" y="0"/>
            <a:ext cx="7632700" cy="1772816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Bookman Old Style" panose="02050604050505020204" pitchFamily="18" charset="0"/>
              </a:rPr>
              <a:t>Основные </a:t>
            </a:r>
            <a:r>
              <a:rPr lang="ru-RU" sz="4000" b="1" dirty="0" smtClean="0">
                <a:latin typeface="Bookman Old Style" panose="02050604050505020204" pitchFamily="18" charset="0"/>
              </a:rPr>
              <a:t> этапы </a:t>
            </a:r>
            <a:r>
              <a:rPr lang="ru-RU" sz="4000" b="1" dirty="0">
                <a:latin typeface="Bookman Old Style" panose="02050604050505020204" pitchFamily="18" charset="0"/>
              </a:rPr>
              <a:t>создания </a:t>
            </a:r>
            <a:r>
              <a:rPr lang="ru-RU" sz="4000" b="1" dirty="0" smtClean="0">
                <a:latin typeface="Bookman Old Style" panose="02050604050505020204" pitchFamily="18" charset="0"/>
              </a:rPr>
              <a:t> буктрейлера</a:t>
            </a:r>
            <a:endParaRPr lang="ru-RU" sz="4000" dirty="0">
              <a:latin typeface="Bookman Old Style" panose="02050604050505020204" pitchFamily="18" charset="0"/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785402" y="1556792"/>
            <a:ext cx="8358598" cy="366089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ru-RU" sz="2800" b="1" dirty="0">
                <a:latin typeface="Bookman Old Style" panose="02050604050505020204" pitchFamily="18" charset="0"/>
              </a:rPr>
              <a:t>4. Выбрать программу для работы </a:t>
            </a:r>
            <a:endParaRPr lang="ru-RU" sz="2800" b="1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ru-RU" sz="2800" b="1" dirty="0" smtClean="0">
                <a:latin typeface="Bookman Old Style" panose="02050604050505020204" pitchFamily="18" charset="0"/>
              </a:rPr>
              <a:t>с видео:  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Windows 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Movie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Maker,     SonyVegas Pro,    PowerPoint …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ru-RU" sz="2800" b="1" dirty="0">
                <a:latin typeface="Bookman Old Style" panose="02050604050505020204" pitchFamily="18" charset="0"/>
              </a:rPr>
              <a:t>5. </a:t>
            </a:r>
            <a:r>
              <a:rPr lang="ru-RU" sz="2800" b="1" dirty="0" smtClean="0">
                <a:latin typeface="Bookman Old Style" panose="02050604050505020204" pitchFamily="18" charset="0"/>
              </a:rPr>
              <a:t>Видеомонтаж. </a:t>
            </a:r>
            <a:endParaRPr lang="ru-RU" altLang="ru-RU" sz="2800" b="1" dirty="0" smtClean="0"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5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41277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Буктрейлеры  способствуют </a:t>
            </a:r>
            <a:endParaRPr lang="ru-RU" sz="4000" dirty="0">
              <a:latin typeface="Bookman Old Style" panose="02050604050505020204" pitchFamily="18" charset="0"/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604448" cy="394893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Bookman Old Style" panose="02050604050505020204" pitchFamily="18" charset="0"/>
              </a:rPr>
              <a:t>росту 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читательской активности;</a:t>
            </a:r>
          </a:p>
          <a:p>
            <a:r>
              <a:rPr lang="ru-RU" sz="2800" b="1" dirty="0" smtClean="0">
                <a:latin typeface="Bookman Old Style" panose="02050604050505020204" pitchFamily="18" charset="0"/>
              </a:rPr>
              <a:t>стимулированию 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потребности в чтении;</a:t>
            </a:r>
          </a:p>
          <a:p>
            <a:r>
              <a:rPr lang="ru-RU" sz="2800" b="1" dirty="0" smtClean="0">
                <a:latin typeface="Bookman Old Style" panose="02050604050505020204" pitchFamily="18" charset="0"/>
              </a:rPr>
              <a:t>повышению 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авторитета библиотек </a:t>
            </a:r>
            <a:r>
              <a:rPr lang="ru-RU" sz="2800" b="1" dirty="0">
                <a:latin typeface="Bookman Old Style" panose="02050604050505020204" pitchFamily="18" charset="0"/>
              </a:rPr>
              <a:t>и </a:t>
            </a:r>
            <a:r>
              <a:rPr lang="ru-RU" sz="2800" b="1" dirty="0" smtClean="0">
                <a:latin typeface="Bookman Old Style" panose="02050604050505020204" pitchFamily="18" charset="0"/>
              </a:rPr>
              <a:t>созданию их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положительного 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имиджа;</a:t>
            </a:r>
          </a:p>
          <a:p>
            <a:r>
              <a:rPr lang="ru-RU" sz="2800" b="1" dirty="0" smtClean="0">
                <a:latin typeface="Bookman Old Style" panose="02050604050505020204" pitchFamily="18" charset="0"/>
              </a:rPr>
              <a:t>адаптации </a:t>
            </a:r>
            <a:r>
              <a:rPr lang="ru-RU" sz="2800" b="1" dirty="0">
                <a:latin typeface="Bookman Old Style" panose="02050604050505020204" pitchFamily="18" charset="0"/>
              </a:rPr>
              <a:t>традиционной библиотечной деятельности к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современной социокультурной среде.</a:t>
            </a:r>
            <a:endParaRPr lang="ru-RU" sz="2800" b="1" dirty="0"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72338" cy="10080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n>
                  <a:noFill/>
                </a:ln>
                <a:solidFill>
                  <a:srgbClr val="0033CC"/>
                </a:solidFill>
                <a:latin typeface="Bookman Old Style" panose="02050604050505020204" pitchFamily="18" charset="0"/>
              </a:rPr>
              <a:t>Буктрейлер </a:t>
            </a:r>
            <a:r>
              <a:rPr lang="ru-RU" altLang="ru-RU" b="1" dirty="0" smtClean="0">
                <a:ln>
                  <a:noFill/>
                </a:ln>
                <a:latin typeface="Bookman Old Style" panose="02050604050505020204" pitchFamily="18" charset="0"/>
              </a:rPr>
              <a:t>(в</a:t>
            </a:r>
            <a:r>
              <a:rPr lang="en-US" altLang="ru-RU" b="1" dirty="0" smtClean="0">
                <a:ln>
                  <a:noFill/>
                </a:ln>
                <a:latin typeface="Bookman Old Style" panose="02050604050505020204" pitchFamily="18" charset="0"/>
              </a:rPr>
              <a:t>ooktrailer</a:t>
            </a:r>
            <a:r>
              <a:rPr lang="ru-RU" altLang="ru-RU" b="1" dirty="0" smtClean="0">
                <a:ln>
                  <a:noFill/>
                </a:ln>
                <a:latin typeface="Bookman Old Style" panose="02050604050505020204" pitchFamily="18" charset="0"/>
              </a:rPr>
              <a:t>) --</a:t>
            </a:r>
            <a:endParaRPr lang="ru-RU" altLang="ru-RU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176464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buFont typeface="Arial"/>
              <a:buChar char="•"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видеоролик</a:t>
            </a: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1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предназначенный </a:t>
            </a:r>
          </a:p>
          <a:p>
            <a:pPr marL="0" indent="0" algn="ctr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для привлечения внимания </a:t>
            </a:r>
          </a:p>
          <a:p>
            <a:pPr marL="0" indent="0" algn="ctr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потенциальных читателей к книге </a:t>
            </a:r>
          </a:p>
          <a:p>
            <a:pPr marL="0" indent="0" algn="ctr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1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при </a:t>
            </a:r>
            <a:r>
              <a:rPr lang="ru-RU" sz="1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помощи визуальных средств, </a:t>
            </a:r>
            <a:endParaRPr lang="ru-RU" sz="1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ctr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1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характерных для</a:t>
            </a:r>
            <a:r>
              <a:rPr lang="ru-RU" sz="1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 трейлеров </a:t>
            </a:r>
            <a:r>
              <a:rPr lang="ru-RU" sz="1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 </a:t>
            </a:r>
            <a:r>
              <a:rPr lang="ru-RU" sz="1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кинофильмам. </a:t>
            </a:r>
            <a:endParaRPr lang="ru-RU" sz="1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6891734" cy="1303337"/>
          </a:xfrm>
        </p:spPr>
        <p:txBody>
          <a:bodyPr/>
          <a:lstStyle/>
          <a:p>
            <a:r>
              <a:rPr lang="ru-RU" altLang="ru-RU" b="1" dirty="0" smtClean="0">
                <a:ln>
                  <a:noFill/>
                </a:ln>
                <a:solidFill>
                  <a:srgbClr val="0033CC"/>
                </a:solidFill>
                <a:latin typeface="Bookman Old Style" panose="02050604050505020204" pitchFamily="18" charset="0"/>
              </a:rPr>
              <a:t>Историческая  справка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544615"/>
          </a:xfrm>
        </p:spPr>
        <p:txBody>
          <a:bodyPr rtlCol="0">
            <a:norm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24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2003 год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– на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книжной ярмарке 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в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Луизиане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впервые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продемонстрирован широкой публике буктрейлер к книге 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Кристин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Фихан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«Тёмная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симфония». 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Это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событие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– </a:t>
            </a: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старт популяризации буктрейлеров.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87294" cy="1008112"/>
          </a:xfrm>
        </p:spPr>
        <p:txBody>
          <a:bodyPr/>
          <a:lstStyle/>
          <a:p>
            <a:r>
              <a:rPr lang="ru-RU" altLang="ru-RU" b="1" dirty="0" smtClean="0">
                <a:ln>
                  <a:noFill/>
                </a:ln>
                <a:solidFill>
                  <a:srgbClr val="0033CC"/>
                </a:solidFill>
                <a:latin typeface="Bookman Old Style" panose="02050604050505020204" pitchFamily="18" charset="0"/>
              </a:rPr>
              <a:t>Буктрейлеры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 rtlCol="0"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800" b="1" dirty="0" smtClean="0">
                <a:latin typeface="Bookman Old Style" panose="02050604050505020204" pitchFamily="18" charset="0"/>
              </a:rPr>
              <a:t>Созданием </a:t>
            </a:r>
            <a:r>
              <a:rPr lang="ru-RU" sz="2800" b="1" dirty="0">
                <a:latin typeface="Bookman Old Style" panose="02050604050505020204" pitchFamily="18" charset="0"/>
              </a:rPr>
              <a:t>буктрейлеров </a:t>
            </a:r>
            <a:r>
              <a:rPr lang="ru-RU" sz="2800" b="1" dirty="0" smtClean="0">
                <a:latin typeface="Bookman Old Style" panose="02050604050505020204" pitchFamily="18" charset="0"/>
              </a:rPr>
              <a:t>занимаются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2800" b="1" dirty="0" smtClean="0">
                <a:latin typeface="Bookman Old Style" panose="02050604050505020204" pitchFamily="18" charset="0"/>
              </a:rPr>
              <a:t>издательская </a:t>
            </a:r>
            <a:r>
              <a:rPr lang="ru-RU" sz="2800" b="1" dirty="0">
                <a:latin typeface="Bookman Old Style" panose="02050604050505020204" pitchFamily="18" charset="0"/>
              </a:rPr>
              <a:t>группа </a:t>
            </a:r>
            <a:r>
              <a:rPr lang="ru-RU" sz="2800" b="1" dirty="0" smtClean="0">
                <a:latin typeface="Bookman Old Style" panose="02050604050505020204" pitchFamily="18" charset="0"/>
              </a:rPr>
              <a:t>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“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Азбука-Аттикус”, </a:t>
            </a:r>
            <a:endParaRPr lang="ru-RU" sz="2800" b="1" dirty="0" smtClean="0"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2800" b="1" dirty="0" smtClean="0">
                <a:latin typeface="Bookman Old Style" panose="02050604050505020204" pitchFamily="18" charset="0"/>
              </a:rPr>
              <a:t>издательства 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“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Эксмо”,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   “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Ад Маргинем”, “Снежный Ком”,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   “Рипол-Классик”,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 “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НЛО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”,    “</a:t>
            </a:r>
            <a:r>
              <a:rPr lang="ru-RU" sz="28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Вагриус</a:t>
            </a: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”.</a:t>
            </a:r>
            <a:endParaRPr lang="ru-RU" sz="2800" b="1" dirty="0"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791369" y="0"/>
            <a:ext cx="7632700" cy="17728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Буктрейлер </a:t>
            </a:r>
            <a:b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в  школьной  библиотеке</a:t>
            </a:r>
            <a:endParaRPr lang="ru-RU" altLang="ru-RU" sz="400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785402" y="1484784"/>
            <a:ext cx="8358598" cy="373290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altLang="ru-RU" sz="2800" b="1" u="sng" dirty="0" smtClean="0">
                <a:latin typeface="Bookman Old Style" panose="02050604050505020204" pitchFamily="18" charset="0"/>
              </a:rPr>
              <a:t>Цель</a:t>
            </a:r>
            <a:r>
              <a:rPr lang="ru-RU" altLang="ru-RU" sz="2800" b="1" dirty="0" smtClean="0">
                <a:latin typeface="Bookman Old Style" panose="02050604050505020204" pitchFamily="18" charset="0"/>
              </a:rPr>
              <a:t> – не продать, </a:t>
            </a:r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800" b="1" dirty="0" smtClean="0">
                <a:latin typeface="Bookman Old Style" panose="02050604050505020204" pitchFamily="18" charset="0"/>
              </a:rPr>
              <a:t>а показать, </a:t>
            </a:r>
            <a:r>
              <a:rPr lang="ru-RU" alt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что подарит эта книга,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ru-RU" altLang="ru-RU" sz="2800" b="1" dirty="0" smtClean="0">
                <a:latin typeface="Bookman Old Style" panose="02050604050505020204" pitchFamily="18" charset="0"/>
              </a:rPr>
              <a:t> каким увлекательным 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ru-RU" altLang="ru-RU" sz="2800" b="1" dirty="0">
                <a:latin typeface="Bookman Old Style" panose="02050604050505020204" pitchFamily="18" charset="0"/>
              </a:rPr>
              <a:t>	</a:t>
            </a:r>
            <a:r>
              <a:rPr lang="ru-RU" altLang="ru-RU" sz="2800" b="1" dirty="0" smtClean="0">
                <a:latin typeface="Bookman Old Style" panose="02050604050505020204" pitchFamily="18" charset="0"/>
              </a:rPr>
              <a:t>                будет </a:t>
            </a:r>
            <a:r>
              <a:rPr lang="ru-RU" alt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чтение… </a:t>
            </a:r>
          </a:p>
          <a:p>
            <a:pPr eaLnBrk="1" hangingPunct="1"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784976" cy="12687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Классификация  по  способу  визуального  воплощения  текста:</a:t>
            </a:r>
            <a:endParaRPr lang="ru-RU" altLang="ru-RU" sz="3200" b="1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124744"/>
            <a:ext cx="8352928" cy="5041106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  <a:defRPr/>
            </a:pP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Игровой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минифильм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по книге);</a:t>
            </a:r>
          </a:p>
          <a:p>
            <a:pPr eaLnBrk="1" fontAlgn="auto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  <a:defRPr/>
            </a:pP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Неигровой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(набор слайдов с цитатами, иллюстрациями, книжными разворотами,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рисунками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, фотографиями и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т.п.);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600"/>
              </a:spcBef>
              <a:buFont typeface="Arial"/>
              <a:buChar char="•"/>
              <a:defRPr/>
            </a:pPr>
            <a:r>
              <a:rPr lang="ru-RU" sz="28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Анимационный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(мультфильм по книге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).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784976" cy="13407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Классификация  буктрейлеров</a:t>
            </a:r>
            <a:b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по  содержанию:</a:t>
            </a:r>
            <a:endParaRPr lang="ru-RU" altLang="ru-RU" sz="3200" b="1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5" cy="5041106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24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Повествовательный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раскрывает основу </a:t>
            </a:r>
            <a:r>
              <a:rPr lang="ru-RU" sz="24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сюжета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;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24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Атмосферный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передает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основное </a:t>
            </a:r>
            <a:r>
              <a:rPr lang="ru-RU" sz="2400" b="1" dirty="0" smtClean="0">
                <a:solidFill>
                  <a:srgbClr val="0033CC"/>
                </a:solidFill>
                <a:latin typeface="Bookman Old Style" panose="02050604050505020204" pitchFamily="18" charset="0"/>
              </a:rPr>
              <a:t>настроение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книги и ожидаемые читательские </a:t>
            </a:r>
            <a:r>
              <a:rPr lang="ru-RU" sz="24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эмоции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  <a:defRPr/>
            </a:pPr>
            <a:r>
              <a:rPr lang="ru-RU" sz="24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Концептуальный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транслирует ключевые </a:t>
            </a:r>
            <a:r>
              <a:rPr lang="ru-RU" sz="24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идеи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 и общую смысловую направленность текста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97151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480720"/>
          </a:xfrm>
        </p:spPr>
        <p:txBody>
          <a:bodyPr rtlCol="0">
            <a:normAutofit/>
          </a:bodyPr>
          <a:lstStyle/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“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Вы можете увидеть </a:t>
            </a:r>
            <a:r>
              <a:rPr lang="ru-RU" sz="26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анимацию, постановку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ru-RU" sz="2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по 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мотивам романа, </a:t>
            </a:r>
            <a:r>
              <a:rPr lang="ru-RU" sz="26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набор иллюстраций, рассказ автора</a:t>
            </a:r>
            <a:r>
              <a:rPr lang="ru-RU" sz="2600" b="1" dirty="0">
                <a:solidFill>
                  <a:srgbClr val="00CC00"/>
                </a:solidFill>
                <a:latin typeface="Bookman Old Style" panose="02050604050505020204" pitchFamily="18" charset="0"/>
              </a:rPr>
              <a:t> 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о своей </a:t>
            </a: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работе</a:t>
            </a:r>
            <a:r>
              <a:rPr lang="ru-RU" sz="2600" b="1" dirty="0">
                <a:latin typeface="Bookman Old Style" panose="02050604050505020204" pitchFamily="18" charset="0"/>
              </a:rPr>
              <a:t>,</a:t>
            </a:r>
            <a:r>
              <a:rPr lang="ru-RU" sz="2600" b="1" dirty="0">
                <a:solidFill>
                  <a:srgbClr val="00CC00"/>
                </a:solidFill>
                <a:latin typeface="Bookman Old Style" panose="02050604050505020204" pitchFamily="18" charset="0"/>
              </a:rPr>
              <a:t> </a:t>
            </a:r>
            <a:r>
              <a:rPr lang="ru-RU" sz="26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сценку,</a:t>
            </a:r>
            <a:r>
              <a:rPr lang="ru-RU" sz="2600" b="1" dirty="0">
                <a:solidFill>
                  <a:srgbClr val="00CC00"/>
                </a:solidFill>
                <a:latin typeface="Bookman Old Style" panose="02050604050505020204" pitchFamily="18" charset="0"/>
              </a:rPr>
              <a:t> </a:t>
            </a:r>
            <a:endParaRPr lang="ru-RU" sz="2600" b="1" dirty="0" smtClean="0">
              <a:solidFill>
                <a:srgbClr val="00CC00"/>
              </a:solidFill>
              <a:latin typeface="Bookman Old Style" panose="02050604050505020204" pitchFamily="18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в 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которой писатель разговаривает по телефону с </a:t>
            </a: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книгопродавцем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, или </a:t>
            </a:r>
            <a:r>
              <a:rPr lang="ru-RU" sz="2600" b="1" dirty="0">
                <a:solidFill>
                  <a:srgbClr val="0033CC"/>
                </a:solidFill>
                <a:latin typeface="Bookman Old Style" panose="02050604050505020204" pitchFamily="18" charset="0"/>
              </a:rPr>
              <a:t>подробное объяснение,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 почему без этой книги вы не сможете </a:t>
            </a:r>
            <a:endParaRPr lang="ru-RU" sz="2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прожить </a:t>
            </a:r>
            <a:r>
              <a:rPr lang="ru-RU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ни </a:t>
            </a:r>
            <a:r>
              <a:rPr lang="ru-RU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дня”. </a:t>
            </a:r>
            <a:r>
              <a:rPr lang="ru-RU" sz="2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</a:rPr>
              <a:t>Лев Оборин</a:t>
            </a:r>
            <a:endParaRPr lang="ru-RU" sz="2600" i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4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791369" y="0"/>
            <a:ext cx="7632700" cy="1772816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Bookman Old Style" panose="02050604050505020204" pitchFamily="18" charset="0"/>
              </a:rPr>
              <a:t>Основные </a:t>
            </a:r>
            <a:r>
              <a:rPr lang="ru-RU" sz="4000" b="1" dirty="0" smtClean="0">
                <a:latin typeface="Bookman Old Style" panose="02050604050505020204" pitchFamily="18" charset="0"/>
              </a:rPr>
              <a:t> этапы </a:t>
            </a:r>
            <a:r>
              <a:rPr lang="ru-RU" sz="4000" b="1" dirty="0">
                <a:latin typeface="Bookman Old Style" panose="02050604050505020204" pitchFamily="18" charset="0"/>
              </a:rPr>
              <a:t>создания </a:t>
            </a:r>
            <a:r>
              <a:rPr lang="ru-RU" sz="4000" b="1" dirty="0" smtClean="0">
                <a:latin typeface="Bookman Old Style" panose="02050604050505020204" pitchFamily="18" charset="0"/>
              </a:rPr>
              <a:t> буктрейлера</a:t>
            </a:r>
            <a:endParaRPr lang="ru-RU" sz="4000" dirty="0">
              <a:latin typeface="Bookman Old Style" panose="02050604050505020204" pitchFamily="18" charset="0"/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785402" y="1772816"/>
            <a:ext cx="8358598" cy="344487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ru-RU" sz="2800" b="1" dirty="0" smtClean="0">
                <a:latin typeface="Bookman Old Style" panose="02050604050505020204" pitchFamily="18" charset="0"/>
              </a:rPr>
              <a:t>Выбор книги </a:t>
            </a:r>
            <a:r>
              <a:rPr lang="ru-RU" sz="2800" b="1" dirty="0">
                <a:latin typeface="Bookman Old Style" panose="02050604050505020204" pitchFamily="18" charset="0"/>
              </a:rPr>
              <a:t>для рекламы. 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ru-RU" sz="2800" b="1" dirty="0" smtClean="0">
                <a:latin typeface="Bookman Old Style" panose="02050604050505020204" pitchFamily="18" charset="0"/>
              </a:rPr>
              <a:t>Создание </a:t>
            </a:r>
            <a:r>
              <a:rPr lang="ru-RU" sz="2800" b="1" dirty="0">
                <a:latin typeface="Bookman Old Style" panose="02050604050505020204" pitchFamily="18" charset="0"/>
              </a:rPr>
              <a:t>сценария к </a:t>
            </a:r>
            <a:r>
              <a:rPr lang="ru-RU" sz="2800" b="1" dirty="0" smtClean="0">
                <a:latin typeface="Bookman Old Style" panose="02050604050505020204" pitchFamily="18" charset="0"/>
              </a:rPr>
              <a:t>буктрейлеру.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ru-RU" sz="2800" b="1" dirty="0">
                <a:latin typeface="Bookman Old Style" panose="02050604050505020204" pitchFamily="18" charset="0"/>
              </a:rPr>
              <a:t>Подбор видео- и аудиоматериала</a:t>
            </a:r>
            <a:r>
              <a:rPr lang="ru-RU" sz="2800" b="1" dirty="0" smtClean="0">
                <a:latin typeface="Bookman Old Style" panose="02050604050505020204" pitchFamily="18" charset="0"/>
              </a:rPr>
              <a:t>. </a:t>
            </a:r>
            <a:endParaRPr lang="ru-RU" altLang="ru-RU" sz="28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3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303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Тема Office</vt:lpstr>
      <vt:lpstr>Буктрейлеры  как  средство  привлечения  читателей  к  книге</vt:lpstr>
      <vt:lpstr>Буктрейлер (вooktrailer) --</vt:lpstr>
      <vt:lpstr>Историческая  справка</vt:lpstr>
      <vt:lpstr>Буктрейлеры в России</vt:lpstr>
      <vt:lpstr>Буктрейлер  в  школьной  библиотеке</vt:lpstr>
      <vt:lpstr>Классификация  по  способу  визуального  воплощения  текста:</vt:lpstr>
      <vt:lpstr>Классификация  буктрейлеров по  содержанию:</vt:lpstr>
      <vt:lpstr>Презентация PowerPoint</vt:lpstr>
      <vt:lpstr>Основные  этапы создания  буктрейлера</vt:lpstr>
      <vt:lpstr>Основные  этапы создания  буктрейлера</vt:lpstr>
      <vt:lpstr>Буктрейлеры  способствуют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Ray</dc:creator>
  <cp:lastModifiedBy>Владелец</cp:lastModifiedBy>
  <cp:revision>90</cp:revision>
  <dcterms:created xsi:type="dcterms:W3CDTF">2011-03-28T07:18:25Z</dcterms:created>
  <dcterms:modified xsi:type="dcterms:W3CDTF">2017-09-14T01:44:58Z</dcterms:modified>
</cp:coreProperties>
</file>