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5" r:id="rId1"/>
  </p:sldMasterIdLst>
  <p:sldIdLst>
    <p:sldId id="274" r:id="rId2"/>
    <p:sldId id="275" r:id="rId3"/>
    <p:sldId id="293" r:id="rId4"/>
    <p:sldId id="294" r:id="rId5"/>
    <p:sldId id="280" r:id="rId6"/>
    <p:sldId id="278" r:id="rId7"/>
    <p:sldId id="292" r:id="rId8"/>
    <p:sldId id="295" r:id="rId9"/>
    <p:sldId id="296" r:id="rId10"/>
    <p:sldId id="297" r:id="rId11"/>
    <p:sldId id="29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CC00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1023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8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4468-3617-4965-BED1-2F31B012203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236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CFE6-1035-4DB3-A381-BDA37A5EBC0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548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91DB-8986-4E07-B8F6-EE163CBF93E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613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B620-8595-40AE-83D4-EFF99DBE7E4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331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8425-8C0E-4D9A-9EFC-0CCAACB3ACD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829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A9F8-400A-416A-B3F0-3B55FD13A8F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8466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A1EF-6686-4954-BFDD-D0D53879635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858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B489-E591-4D8D-BF01-3CB177ED19F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740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EF3DC-1ECD-46FD-BE6A-6FE2B9ABE8C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430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EC08-02B7-4ABA-BC97-D25F9A3915A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813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D2D3-4E6C-486F-851C-45D64E73DBA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999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33172-8EED-4658-BF1B-23709120691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146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2"/>
          <p:cNvSpPr>
            <a:spLocks noGrp="1"/>
          </p:cNvSpPr>
          <p:nvPr>
            <p:ph type="ctrTitle"/>
          </p:nvPr>
        </p:nvSpPr>
        <p:spPr>
          <a:xfrm>
            <a:off x="0" y="-6391"/>
            <a:ext cx="9144000" cy="2499287"/>
          </a:xfrm>
        </p:spPr>
        <p:txBody>
          <a:bodyPr>
            <a:normAutofit/>
          </a:bodyPr>
          <a:lstStyle/>
          <a:p>
            <a:r>
              <a:rPr lang="ru-RU" altLang="ru-RU" sz="5400" b="1" i="1" dirty="0" smtClean="0">
                <a:solidFill>
                  <a:srgbClr val="0033CC"/>
                </a:solidFill>
                <a:latin typeface="Bookman Old Style" panose="02050604050505020204" pitchFamily="18" charset="0"/>
              </a:rPr>
              <a:t>Буктрейлеры</a:t>
            </a:r>
            <a:r>
              <a:rPr lang="ru-RU" altLang="ru-RU" sz="3600" b="1" i="1" dirty="0" smtClean="0">
                <a:solidFill>
                  <a:srgbClr val="0033CC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ru-RU" sz="3600" b="1" i="1" dirty="0">
                <a:solidFill>
                  <a:srgbClr val="0033CC"/>
                </a:solidFill>
                <a:latin typeface="Bookman Old Style" panose="02050604050505020204" pitchFamily="18" charset="0"/>
              </a:rPr>
              <a:t/>
            </a:r>
            <a:br>
              <a:rPr lang="ru-RU" altLang="ru-RU" sz="3600" b="1" i="1" dirty="0">
                <a:solidFill>
                  <a:srgbClr val="0033CC"/>
                </a:solidFill>
                <a:latin typeface="Bookman Old Style" panose="02050604050505020204" pitchFamily="18" charset="0"/>
              </a:rPr>
            </a:br>
            <a:r>
              <a:rPr lang="ru-RU" altLang="ru-RU" sz="3600" b="1" i="1" dirty="0" smtClean="0">
                <a:latin typeface="Bookman Old Style" panose="02050604050505020204" pitchFamily="18" charset="0"/>
              </a:rPr>
              <a:t>как  средство  привлечения  читателей  к  книге</a:t>
            </a:r>
            <a:endParaRPr lang="ru-RU" altLang="ru-RU" sz="3600" b="1" i="1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996952"/>
            <a:ext cx="4897239" cy="10807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softEdge rad="31750"/>
          </a:effectLst>
        </p:spPr>
        <p:style>
          <a:lnRef idx="2">
            <a:schemeClr val="accent1"/>
          </a:lnRef>
          <a:fillRef idx="1003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000" b="1" dirty="0" smtClean="0">
                <a:latin typeface="Bookman Old Style" panose="02050604050505020204" pitchFamily="18" charset="0"/>
              </a:rPr>
              <a:t>Мартьянова </a:t>
            </a:r>
            <a:r>
              <a:rPr lang="ru-RU" sz="2000" b="1" dirty="0">
                <a:latin typeface="Bookman Old Style" panose="02050604050505020204" pitchFamily="18" charset="0"/>
              </a:rPr>
              <a:t>С.А., </a:t>
            </a:r>
            <a:endParaRPr lang="ru-RU" sz="2000" b="1" dirty="0" smtClean="0">
              <a:latin typeface="Bookman Old Style" panose="02050604050505020204" pitchFamily="18" charset="0"/>
            </a:endParaRPr>
          </a:p>
          <a:p>
            <a:pPr algn="ctr" eaLnBrk="0" hangingPunct="0">
              <a:defRPr/>
            </a:pPr>
            <a:r>
              <a:rPr lang="ru-RU" sz="2000" b="1" dirty="0" smtClean="0">
                <a:latin typeface="Bookman Old Style" panose="02050604050505020204" pitchFamily="18" charset="0"/>
              </a:rPr>
              <a:t>зав. библиотекой </a:t>
            </a:r>
          </a:p>
          <a:p>
            <a:pPr algn="ctr" eaLnBrk="0" hangingPunct="0">
              <a:defRPr/>
            </a:pPr>
            <a:r>
              <a:rPr lang="ru-RU" sz="2000" b="1" dirty="0" smtClean="0">
                <a:latin typeface="Bookman Old Style" panose="02050604050505020204" pitchFamily="18" charset="0"/>
              </a:rPr>
              <a:t>МБОУ </a:t>
            </a:r>
            <a:r>
              <a:rPr lang="ru-RU" sz="2000" b="1" dirty="0">
                <a:latin typeface="Bookman Old Style" panose="02050604050505020204" pitchFamily="18" charset="0"/>
              </a:rPr>
              <a:t>«Гимназия № 50»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791369" y="0"/>
            <a:ext cx="7632700" cy="1772816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Bookman Old Style" panose="02050604050505020204" pitchFamily="18" charset="0"/>
              </a:rPr>
              <a:t>Основные </a:t>
            </a:r>
            <a:r>
              <a:rPr lang="ru-RU" sz="4000" b="1" dirty="0" smtClean="0">
                <a:latin typeface="Bookman Old Style" panose="02050604050505020204" pitchFamily="18" charset="0"/>
              </a:rPr>
              <a:t> этапы </a:t>
            </a:r>
            <a:r>
              <a:rPr lang="ru-RU" sz="4000" b="1" dirty="0">
                <a:latin typeface="Bookman Old Style" panose="02050604050505020204" pitchFamily="18" charset="0"/>
              </a:rPr>
              <a:t>создания </a:t>
            </a:r>
            <a:r>
              <a:rPr lang="ru-RU" sz="4000" b="1" dirty="0" smtClean="0">
                <a:latin typeface="Bookman Old Style" panose="02050604050505020204" pitchFamily="18" charset="0"/>
              </a:rPr>
              <a:t> буктрейлера</a:t>
            </a:r>
            <a:endParaRPr lang="ru-RU" sz="4000" dirty="0">
              <a:latin typeface="Bookman Old Style" panose="02050604050505020204" pitchFamily="18" charset="0"/>
            </a:endParaRPr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785402" y="1556792"/>
            <a:ext cx="8358598" cy="366089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  <a:defRPr/>
            </a:pPr>
            <a:r>
              <a:rPr lang="ru-RU" sz="2800" b="1" dirty="0">
                <a:latin typeface="Bookman Old Style" panose="02050604050505020204" pitchFamily="18" charset="0"/>
              </a:rPr>
              <a:t>4. Выбрать программу для работы </a:t>
            </a:r>
            <a:endParaRPr lang="ru-RU" sz="2800" b="1" dirty="0" smtClean="0">
              <a:latin typeface="Bookman Old Style" panose="02050604050505020204" pitchFamily="18" charset="0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ru-RU" sz="2800" b="1" dirty="0" smtClean="0">
                <a:latin typeface="Bookman Old Style" panose="02050604050505020204" pitchFamily="18" charset="0"/>
              </a:rPr>
              <a:t>с видео:   </a:t>
            </a:r>
            <a:r>
              <a:rPr lang="ru-RU" sz="2800" b="1" dirty="0" smtClean="0">
                <a:solidFill>
                  <a:srgbClr val="0033CC"/>
                </a:solidFill>
                <a:latin typeface="Bookman Old Style" panose="02050604050505020204" pitchFamily="18" charset="0"/>
              </a:rPr>
              <a:t>Windows </a:t>
            </a:r>
            <a:r>
              <a:rPr lang="ru-RU" sz="2800" b="1" dirty="0">
                <a:solidFill>
                  <a:srgbClr val="0033CC"/>
                </a:solidFill>
                <a:latin typeface="Bookman Old Style" panose="02050604050505020204" pitchFamily="18" charset="0"/>
              </a:rPr>
              <a:t>Movie </a:t>
            </a:r>
            <a:r>
              <a:rPr lang="ru-RU" sz="2800" b="1" dirty="0" smtClean="0">
                <a:solidFill>
                  <a:srgbClr val="0033CC"/>
                </a:solidFill>
                <a:latin typeface="Bookman Old Style" panose="02050604050505020204" pitchFamily="18" charset="0"/>
              </a:rPr>
              <a:t>Maker,     SonyVegas Pro,    PowerPoint …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ru-RU" sz="2800" b="1" dirty="0">
                <a:latin typeface="Bookman Old Style" panose="02050604050505020204" pitchFamily="18" charset="0"/>
              </a:rPr>
              <a:t>5. </a:t>
            </a:r>
            <a:r>
              <a:rPr lang="ru-RU" sz="2800" b="1" dirty="0" smtClean="0">
                <a:latin typeface="Bookman Old Style" panose="02050604050505020204" pitchFamily="18" charset="0"/>
              </a:rPr>
              <a:t>Видеомонтаж. </a:t>
            </a:r>
            <a:endParaRPr lang="ru-RU" altLang="ru-RU" sz="2800" b="1" dirty="0" smtClean="0">
              <a:solidFill>
                <a:srgbClr val="0033CC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50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141277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Буктрейлеры  способствуют </a:t>
            </a:r>
            <a:endParaRPr lang="ru-RU" sz="4000" dirty="0">
              <a:latin typeface="Bookman Old Style" panose="02050604050505020204" pitchFamily="18" charset="0"/>
            </a:endParaRPr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604448" cy="394893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Bookman Old Style" panose="02050604050505020204" pitchFamily="18" charset="0"/>
              </a:rPr>
              <a:t>росту </a:t>
            </a:r>
            <a:r>
              <a:rPr lang="ru-RU" sz="2800" b="1" dirty="0">
                <a:solidFill>
                  <a:srgbClr val="0033CC"/>
                </a:solidFill>
                <a:latin typeface="Bookman Old Style" panose="02050604050505020204" pitchFamily="18" charset="0"/>
              </a:rPr>
              <a:t>читательской активности;</a:t>
            </a:r>
          </a:p>
          <a:p>
            <a:r>
              <a:rPr lang="ru-RU" sz="2800" b="1" dirty="0" smtClean="0">
                <a:latin typeface="Bookman Old Style" panose="02050604050505020204" pitchFamily="18" charset="0"/>
              </a:rPr>
              <a:t>стимулированию </a:t>
            </a:r>
            <a:r>
              <a:rPr lang="ru-RU" sz="2800" b="1" dirty="0">
                <a:solidFill>
                  <a:srgbClr val="0033CC"/>
                </a:solidFill>
                <a:latin typeface="Bookman Old Style" panose="02050604050505020204" pitchFamily="18" charset="0"/>
              </a:rPr>
              <a:t>потребности в чтении;</a:t>
            </a:r>
          </a:p>
          <a:p>
            <a:r>
              <a:rPr lang="ru-RU" sz="2800" b="1" dirty="0" smtClean="0">
                <a:latin typeface="Bookman Old Style" panose="02050604050505020204" pitchFamily="18" charset="0"/>
              </a:rPr>
              <a:t>повышению </a:t>
            </a:r>
            <a:r>
              <a:rPr lang="ru-RU" sz="2800" b="1" dirty="0">
                <a:solidFill>
                  <a:srgbClr val="0033CC"/>
                </a:solidFill>
                <a:latin typeface="Bookman Old Style" panose="02050604050505020204" pitchFamily="18" charset="0"/>
              </a:rPr>
              <a:t>авторитета библиотек </a:t>
            </a:r>
            <a:r>
              <a:rPr lang="ru-RU" sz="2800" b="1" dirty="0">
                <a:latin typeface="Bookman Old Style" panose="02050604050505020204" pitchFamily="18" charset="0"/>
              </a:rPr>
              <a:t>и </a:t>
            </a:r>
            <a:r>
              <a:rPr lang="ru-RU" sz="2800" b="1" dirty="0" smtClean="0">
                <a:latin typeface="Bookman Old Style" panose="02050604050505020204" pitchFamily="18" charset="0"/>
              </a:rPr>
              <a:t>созданию их </a:t>
            </a:r>
            <a:r>
              <a:rPr lang="ru-RU" sz="2800" b="1" dirty="0" smtClean="0">
                <a:solidFill>
                  <a:srgbClr val="0033CC"/>
                </a:solidFill>
                <a:latin typeface="Bookman Old Style" panose="02050604050505020204" pitchFamily="18" charset="0"/>
              </a:rPr>
              <a:t>положительного </a:t>
            </a:r>
            <a:r>
              <a:rPr lang="ru-RU" sz="2800" b="1" dirty="0">
                <a:solidFill>
                  <a:srgbClr val="0033CC"/>
                </a:solidFill>
                <a:latin typeface="Bookman Old Style" panose="02050604050505020204" pitchFamily="18" charset="0"/>
              </a:rPr>
              <a:t>имиджа;</a:t>
            </a:r>
          </a:p>
          <a:p>
            <a:r>
              <a:rPr lang="ru-RU" sz="2800" b="1" dirty="0" smtClean="0">
                <a:latin typeface="Bookman Old Style" panose="02050604050505020204" pitchFamily="18" charset="0"/>
              </a:rPr>
              <a:t>адаптации </a:t>
            </a:r>
            <a:r>
              <a:rPr lang="ru-RU" sz="2800" b="1" dirty="0">
                <a:latin typeface="Bookman Old Style" panose="02050604050505020204" pitchFamily="18" charset="0"/>
              </a:rPr>
              <a:t>традиционной библиотечной деятельности к </a:t>
            </a:r>
            <a:r>
              <a:rPr lang="ru-RU" sz="2800" b="1" dirty="0" smtClean="0">
                <a:solidFill>
                  <a:srgbClr val="0033CC"/>
                </a:solidFill>
                <a:latin typeface="Bookman Old Style" panose="02050604050505020204" pitchFamily="18" charset="0"/>
              </a:rPr>
              <a:t>современной социокультурной среде.</a:t>
            </a:r>
            <a:endParaRPr lang="ru-RU" sz="2800" b="1" dirty="0">
              <a:solidFill>
                <a:srgbClr val="0033CC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90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72338" cy="1008063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b="1" dirty="0" smtClean="0">
                <a:ln>
                  <a:noFill/>
                </a:ln>
                <a:solidFill>
                  <a:srgbClr val="0033CC"/>
                </a:solidFill>
                <a:latin typeface="Bookman Old Style" panose="02050604050505020204" pitchFamily="18" charset="0"/>
              </a:rPr>
              <a:t>Буктрейлер </a:t>
            </a:r>
            <a:r>
              <a:rPr lang="ru-RU" altLang="ru-RU" b="1" dirty="0" smtClean="0">
                <a:ln>
                  <a:noFill/>
                </a:ln>
                <a:latin typeface="Bookman Old Style" panose="02050604050505020204" pitchFamily="18" charset="0"/>
              </a:rPr>
              <a:t>(в</a:t>
            </a:r>
            <a:r>
              <a:rPr lang="en-US" altLang="ru-RU" b="1" dirty="0" smtClean="0">
                <a:ln>
                  <a:noFill/>
                </a:ln>
                <a:latin typeface="Bookman Old Style" panose="02050604050505020204" pitchFamily="18" charset="0"/>
              </a:rPr>
              <a:t>ooktrailer</a:t>
            </a:r>
            <a:r>
              <a:rPr lang="ru-RU" altLang="ru-RU" b="1" dirty="0" smtClean="0">
                <a:ln>
                  <a:noFill/>
                </a:ln>
                <a:latin typeface="Bookman Old Style" panose="02050604050505020204" pitchFamily="18" charset="0"/>
              </a:rPr>
              <a:t>) --</a:t>
            </a:r>
            <a:endParaRPr lang="ru-RU" altLang="ru-RU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4176464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buFont typeface="Arial"/>
              <a:buChar char="•"/>
              <a:defRPr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1200" b="1" dirty="0" smtClean="0">
                <a:solidFill>
                  <a:srgbClr val="0033CC"/>
                </a:solidFill>
                <a:latin typeface="Bookman Old Style" panose="02050604050505020204" pitchFamily="18" charset="0"/>
              </a:rPr>
              <a:t>видеоролик</a:t>
            </a:r>
            <a:r>
              <a:rPr lang="ru-RU" sz="11200" b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ru-RU" sz="1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предназначенный </a:t>
            </a:r>
          </a:p>
          <a:p>
            <a:pPr marL="0" indent="0" algn="ctr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для привлечения внимания </a:t>
            </a:r>
          </a:p>
          <a:p>
            <a:pPr marL="0" indent="0" algn="ctr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потенциальных читателей к книге </a:t>
            </a:r>
          </a:p>
          <a:p>
            <a:pPr marL="0" indent="0" algn="ctr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1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при </a:t>
            </a:r>
            <a:r>
              <a:rPr lang="ru-RU" sz="1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помощи визуальных средств, </a:t>
            </a:r>
            <a:endParaRPr lang="ru-RU" sz="1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1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характерных для</a:t>
            </a:r>
            <a:r>
              <a:rPr lang="ru-RU" sz="1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 трейлеров </a:t>
            </a:r>
            <a:r>
              <a:rPr lang="ru-RU" sz="1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к </a:t>
            </a:r>
            <a:r>
              <a:rPr lang="ru-RU" sz="1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кинофильмам. </a:t>
            </a:r>
            <a:endParaRPr lang="ru-RU" sz="1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6891734" cy="1303337"/>
          </a:xfrm>
        </p:spPr>
        <p:txBody>
          <a:bodyPr/>
          <a:lstStyle/>
          <a:p>
            <a:r>
              <a:rPr lang="ru-RU" altLang="ru-RU" b="1" dirty="0" smtClean="0">
                <a:ln>
                  <a:noFill/>
                </a:ln>
                <a:solidFill>
                  <a:srgbClr val="0033CC"/>
                </a:solidFill>
                <a:latin typeface="Bookman Old Style" panose="02050604050505020204" pitchFamily="18" charset="0"/>
              </a:rPr>
              <a:t>Историческая  справка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08912" cy="5544615"/>
          </a:xfrm>
        </p:spPr>
        <p:txBody>
          <a:bodyPr rtlCol="0">
            <a:norm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ru-RU" sz="2400" b="1" dirty="0" smtClean="0">
                <a:solidFill>
                  <a:srgbClr val="0033CC"/>
                </a:solidFill>
                <a:latin typeface="Bookman Old Style" panose="02050604050505020204" pitchFamily="18" charset="0"/>
              </a:rPr>
              <a:t>2003 год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– на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книжной ярмарке </a:t>
            </a:r>
            <a:endParaRPr lang="ru-RU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в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Луизиане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впервые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продемонстрирован широкой публике буктрейлер к книге </a:t>
            </a:r>
            <a:endParaRPr lang="ru-RU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Кристин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Фихан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«Тёмная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симфония». </a:t>
            </a:r>
            <a:endParaRPr lang="ru-RU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Это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событие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– </a:t>
            </a:r>
          </a:p>
          <a:p>
            <a:pPr marL="0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старт популяризации буктрейлеров.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80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087294" cy="1008112"/>
          </a:xfrm>
        </p:spPr>
        <p:txBody>
          <a:bodyPr/>
          <a:lstStyle/>
          <a:p>
            <a:r>
              <a:rPr lang="ru-RU" altLang="ru-RU" b="1" dirty="0" smtClean="0">
                <a:ln>
                  <a:noFill/>
                </a:ln>
                <a:solidFill>
                  <a:srgbClr val="0033CC"/>
                </a:solidFill>
                <a:latin typeface="Bookman Old Style" panose="02050604050505020204" pitchFamily="18" charset="0"/>
              </a:rPr>
              <a:t>Буктрейлеры в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544616"/>
          </a:xfrm>
        </p:spPr>
        <p:txBody>
          <a:bodyPr rtlCol="0"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ru-RU" sz="2800" b="1" dirty="0" smtClean="0">
                <a:latin typeface="Bookman Old Style" panose="02050604050505020204" pitchFamily="18" charset="0"/>
              </a:rPr>
              <a:t>Созданием </a:t>
            </a:r>
            <a:r>
              <a:rPr lang="ru-RU" sz="2800" b="1" dirty="0">
                <a:latin typeface="Bookman Old Style" panose="02050604050505020204" pitchFamily="18" charset="0"/>
              </a:rPr>
              <a:t>буктрейлеров </a:t>
            </a:r>
            <a:r>
              <a:rPr lang="ru-RU" sz="2800" b="1" dirty="0" smtClean="0">
                <a:latin typeface="Bookman Old Style" panose="02050604050505020204" pitchFamily="18" charset="0"/>
              </a:rPr>
              <a:t>занимаются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ru-RU" sz="2800" b="1" dirty="0" smtClean="0">
                <a:latin typeface="Bookman Old Style" panose="02050604050505020204" pitchFamily="18" charset="0"/>
              </a:rPr>
              <a:t>издательская </a:t>
            </a:r>
            <a:r>
              <a:rPr lang="ru-RU" sz="2800" b="1" dirty="0">
                <a:latin typeface="Bookman Old Style" panose="02050604050505020204" pitchFamily="18" charset="0"/>
              </a:rPr>
              <a:t>группа </a:t>
            </a:r>
            <a:r>
              <a:rPr lang="ru-RU" sz="2800" b="1" dirty="0" smtClean="0">
                <a:latin typeface="Bookman Old Style" panose="02050604050505020204" pitchFamily="18" charset="0"/>
              </a:rPr>
              <a:t> </a:t>
            </a:r>
            <a:r>
              <a:rPr lang="ru-RU" sz="2800" b="1" dirty="0" smtClean="0">
                <a:solidFill>
                  <a:srgbClr val="0033CC"/>
                </a:solidFill>
                <a:latin typeface="Bookman Old Style" panose="02050604050505020204" pitchFamily="18" charset="0"/>
              </a:rPr>
              <a:t>“</a:t>
            </a:r>
            <a:r>
              <a:rPr lang="ru-RU" sz="2800" b="1" dirty="0">
                <a:solidFill>
                  <a:srgbClr val="0033CC"/>
                </a:solidFill>
                <a:latin typeface="Bookman Old Style" panose="02050604050505020204" pitchFamily="18" charset="0"/>
              </a:rPr>
              <a:t>Азбука-Аттикус”, </a:t>
            </a:r>
            <a:endParaRPr lang="ru-RU" sz="2800" b="1" dirty="0" smtClean="0">
              <a:solidFill>
                <a:srgbClr val="0033CC"/>
              </a:solidFill>
              <a:latin typeface="Bookman Old Style" panose="02050604050505020204" pitchFamily="18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ru-RU" sz="2800" b="1" dirty="0" smtClean="0">
                <a:latin typeface="Bookman Old Style" panose="02050604050505020204" pitchFamily="18" charset="0"/>
              </a:rPr>
              <a:t>издательства  </a:t>
            </a:r>
            <a:r>
              <a:rPr lang="ru-RU" sz="2800" b="1" dirty="0" smtClean="0">
                <a:solidFill>
                  <a:srgbClr val="0033CC"/>
                </a:solidFill>
                <a:latin typeface="Bookman Old Style" panose="02050604050505020204" pitchFamily="18" charset="0"/>
              </a:rPr>
              <a:t>“</a:t>
            </a:r>
            <a:r>
              <a:rPr lang="ru-RU" sz="2800" b="1" dirty="0">
                <a:solidFill>
                  <a:srgbClr val="0033CC"/>
                </a:solidFill>
                <a:latin typeface="Bookman Old Style" panose="02050604050505020204" pitchFamily="18" charset="0"/>
              </a:rPr>
              <a:t>Эксмо”, </a:t>
            </a:r>
            <a:r>
              <a:rPr lang="ru-RU" sz="2800" b="1" dirty="0" smtClean="0">
                <a:solidFill>
                  <a:srgbClr val="0033CC"/>
                </a:solidFill>
                <a:latin typeface="Bookman Old Style" panose="02050604050505020204" pitchFamily="18" charset="0"/>
              </a:rPr>
              <a:t>   “</a:t>
            </a:r>
            <a:r>
              <a:rPr lang="ru-RU" sz="2800" b="1" dirty="0">
                <a:solidFill>
                  <a:srgbClr val="0033CC"/>
                </a:solidFill>
                <a:latin typeface="Bookman Old Style" panose="02050604050505020204" pitchFamily="18" charset="0"/>
              </a:rPr>
              <a:t>Ад Маргинем”, “Снежный Ком”, </a:t>
            </a:r>
            <a:r>
              <a:rPr lang="ru-RU" sz="2800" b="1" dirty="0" smtClean="0">
                <a:solidFill>
                  <a:srgbClr val="0033CC"/>
                </a:solidFill>
                <a:latin typeface="Bookman Old Style" panose="02050604050505020204" pitchFamily="18" charset="0"/>
              </a:rPr>
              <a:t>   “Рипол-Классик”,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ru-RU" sz="2800" b="1" dirty="0">
                <a:solidFill>
                  <a:srgbClr val="0033CC"/>
                </a:solidFill>
                <a:latin typeface="Bookman Old Style" panose="02050604050505020204" pitchFamily="18" charset="0"/>
              </a:rPr>
              <a:t> </a:t>
            </a:r>
            <a:r>
              <a:rPr lang="ru-RU" sz="2800" b="1" dirty="0" smtClean="0">
                <a:solidFill>
                  <a:srgbClr val="0033CC"/>
                </a:solidFill>
                <a:latin typeface="Bookman Old Style" panose="02050604050505020204" pitchFamily="18" charset="0"/>
              </a:rPr>
              <a:t> “</a:t>
            </a:r>
            <a:r>
              <a:rPr lang="ru-RU" sz="2800" b="1" dirty="0">
                <a:solidFill>
                  <a:srgbClr val="0033CC"/>
                </a:solidFill>
                <a:latin typeface="Bookman Old Style" panose="02050604050505020204" pitchFamily="18" charset="0"/>
              </a:rPr>
              <a:t>НЛО</a:t>
            </a:r>
            <a:r>
              <a:rPr lang="ru-RU" sz="2800" b="1" dirty="0" smtClean="0">
                <a:solidFill>
                  <a:srgbClr val="0033CC"/>
                </a:solidFill>
                <a:latin typeface="Bookman Old Style" panose="02050604050505020204" pitchFamily="18" charset="0"/>
              </a:rPr>
              <a:t>”,    “</a:t>
            </a:r>
            <a:r>
              <a:rPr lang="ru-RU" sz="2800" b="1" dirty="0">
                <a:solidFill>
                  <a:srgbClr val="0033CC"/>
                </a:solidFill>
                <a:latin typeface="Bookman Old Style" panose="02050604050505020204" pitchFamily="18" charset="0"/>
              </a:rPr>
              <a:t>Вагриус</a:t>
            </a:r>
            <a:r>
              <a:rPr lang="ru-RU" sz="2800" b="1" dirty="0" smtClean="0">
                <a:solidFill>
                  <a:srgbClr val="0033CC"/>
                </a:solidFill>
                <a:latin typeface="Bookman Old Style" panose="02050604050505020204" pitchFamily="18" charset="0"/>
              </a:rPr>
              <a:t>”.</a:t>
            </a:r>
            <a:endParaRPr lang="ru-RU" sz="2800" b="1" dirty="0">
              <a:solidFill>
                <a:srgbClr val="0033CC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23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791369" y="0"/>
            <a:ext cx="7632700" cy="177281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Буктрейлер </a:t>
            </a:r>
            <a:b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в  школьной  библиотеке</a:t>
            </a:r>
            <a:endParaRPr lang="ru-RU" altLang="ru-RU" sz="400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785402" y="1484784"/>
            <a:ext cx="8358598" cy="3732907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ru-RU" altLang="ru-RU" sz="2800" b="1" u="sng" dirty="0" smtClean="0">
                <a:latin typeface="Bookman Old Style" panose="02050604050505020204" pitchFamily="18" charset="0"/>
              </a:rPr>
              <a:t>Цель</a:t>
            </a:r>
            <a:r>
              <a:rPr lang="ru-RU" altLang="ru-RU" sz="2800" b="1" dirty="0" smtClean="0">
                <a:latin typeface="Bookman Old Style" panose="02050604050505020204" pitchFamily="18" charset="0"/>
              </a:rPr>
              <a:t> – не продать, </a:t>
            </a:r>
          </a:p>
          <a:p>
            <a:pPr marL="0" indent="0" algn="ctr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2800" b="1" dirty="0" smtClean="0">
                <a:latin typeface="Bookman Old Style" panose="02050604050505020204" pitchFamily="18" charset="0"/>
              </a:rPr>
              <a:t>а показать, </a:t>
            </a:r>
            <a:r>
              <a:rPr lang="ru-RU" altLang="ru-RU" sz="2800" b="1" dirty="0" smtClean="0">
                <a:solidFill>
                  <a:srgbClr val="0033CC"/>
                </a:solidFill>
                <a:latin typeface="Bookman Old Style" panose="02050604050505020204" pitchFamily="18" charset="0"/>
              </a:rPr>
              <a:t>что подарит эта книга,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ru-RU" altLang="ru-RU" sz="2800" b="1" dirty="0" smtClean="0">
                <a:latin typeface="Bookman Old Style" panose="02050604050505020204" pitchFamily="18" charset="0"/>
              </a:rPr>
              <a:t> каким увлекательным 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ru-RU" altLang="ru-RU" sz="2800" b="1" dirty="0">
                <a:latin typeface="Bookman Old Style" panose="02050604050505020204" pitchFamily="18" charset="0"/>
              </a:rPr>
              <a:t>	</a:t>
            </a:r>
            <a:r>
              <a:rPr lang="ru-RU" altLang="ru-RU" sz="2800" b="1" dirty="0" smtClean="0">
                <a:latin typeface="Bookman Old Style" panose="02050604050505020204" pitchFamily="18" charset="0"/>
              </a:rPr>
              <a:t>                будет </a:t>
            </a:r>
            <a:r>
              <a:rPr lang="ru-RU" altLang="ru-RU" sz="2800" b="1" dirty="0" smtClean="0">
                <a:solidFill>
                  <a:srgbClr val="0033CC"/>
                </a:solidFill>
                <a:latin typeface="Bookman Old Style" panose="02050604050505020204" pitchFamily="18" charset="0"/>
              </a:rPr>
              <a:t>чтение… </a:t>
            </a:r>
          </a:p>
          <a:p>
            <a:pPr eaLnBrk="1" hangingPunct="1">
              <a:defRPr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784976" cy="12687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Классификация  по  способу  визуального  воплощения  текста:</a:t>
            </a:r>
            <a:endParaRPr lang="ru-RU" altLang="ru-RU" sz="3200" b="1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1124744"/>
            <a:ext cx="8352928" cy="5041106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600"/>
              </a:spcBef>
              <a:buFont typeface="Arial"/>
              <a:buChar char="•"/>
              <a:defRPr/>
            </a:pPr>
            <a:r>
              <a:rPr lang="ru-RU" sz="2800" b="1" dirty="0" smtClean="0">
                <a:solidFill>
                  <a:srgbClr val="0033CC"/>
                </a:solidFill>
                <a:latin typeface="Bookman Old Style" panose="02050604050505020204" pitchFamily="18" charset="0"/>
              </a:rPr>
              <a:t>Игровой </a:t>
            </a: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(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минифильм </a:t>
            </a: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по книге);</a:t>
            </a:r>
          </a:p>
          <a:p>
            <a:pPr eaLnBrk="1" fontAlgn="auto" hangingPunct="1">
              <a:lnSpc>
                <a:spcPct val="150000"/>
              </a:lnSpc>
              <a:spcBef>
                <a:spcPts val="600"/>
              </a:spcBef>
              <a:buFont typeface="Arial"/>
              <a:buChar char="•"/>
              <a:defRPr/>
            </a:pPr>
            <a:r>
              <a:rPr lang="ru-RU" sz="2800" b="1" dirty="0" smtClean="0">
                <a:solidFill>
                  <a:srgbClr val="0033CC"/>
                </a:solidFill>
                <a:latin typeface="Bookman Old Style" panose="02050604050505020204" pitchFamily="18" charset="0"/>
              </a:rPr>
              <a:t>Неигровой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(набор слайдов с цитатами, иллюстрациями, книжными разворотами,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рисунками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, фотографиями и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т.п.);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600"/>
              </a:spcBef>
              <a:buFont typeface="Arial"/>
              <a:buChar char="•"/>
              <a:defRPr/>
            </a:pPr>
            <a:r>
              <a:rPr lang="ru-RU" sz="2800" b="1" dirty="0" smtClean="0">
                <a:solidFill>
                  <a:srgbClr val="0033CC"/>
                </a:solidFill>
                <a:latin typeface="Bookman Old Style" panose="02050604050505020204" pitchFamily="18" charset="0"/>
              </a:rPr>
              <a:t>Анимационный </a:t>
            </a: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(мультфильм по книге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).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784976" cy="134076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Классификация  буктрейлеров</a:t>
            </a:r>
            <a:b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по  содержанию:</a:t>
            </a:r>
            <a:endParaRPr lang="ru-RU" altLang="ru-RU" sz="3200" b="1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5" cy="5041106"/>
          </a:xfrm>
        </p:spPr>
        <p:txBody>
          <a:bodyPr rtlCol="0"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ru-RU" sz="2400" b="1" dirty="0" smtClean="0">
                <a:solidFill>
                  <a:srgbClr val="0033CC"/>
                </a:solidFill>
                <a:latin typeface="Bookman Old Style" panose="02050604050505020204" pitchFamily="18" charset="0"/>
              </a:rPr>
              <a:t>Повествовательный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раскрывает основу </a:t>
            </a:r>
            <a:r>
              <a:rPr lang="ru-RU" sz="2400" b="1" dirty="0" smtClean="0">
                <a:solidFill>
                  <a:srgbClr val="0033CC"/>
                </a:solidFill>
                <a:latin typeface="Bookman Old Style" panose="02050604050505020204" pitchFamily="18" charset="0"/>
              </a:rPr>
              <a:t>сюжета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;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ru-RU" sz="2400" b="1" dirty="0">
                <a:solidFill>
                  <a:srgbClr val="0033CC"/>
                </a:solidFill>
                <a:latin typeface="Bookman Old Style" panose="02050604050505020204" pitchFamily="18" charset="0"/>
              </a:rPr>
              <a:t>Атмосферный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передает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основное </a:t>
            </a:r>
            <a:r>
              <a:rPr lang="ru-RU" sz="2400" b="1" dirty="0" smtClean="0">
                <a:solidFill>
                  <a:srgbClr val="0033CC"/>
                </a:solidFill>
                <a:latin typeface="Bookman Old Style" panose="02050604050505020204" pitchFamily="18" charset="0"/>
              </a:rPr>
              <a:t>настроение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книги и ожидаемые читательские </a:t>
            </a:r>
            <a:r>
              <a:rPr lang="ru-RU" sz="2400" b="1" dirty="0">
                <a:solidFill>
                  <a:srgbClr val="0033CC"/>
                </a:solidFill>
                <a:latin typeface="Bookman Old Style" panose="02050604050505020204" pitchFamily="18" charset="0"/>
              </a:rPr>
              <a:t>эмоции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ru-RU" sz="2400" b="1" dirty="0">
                <a:solidFill>
                  <a:srgbClr val="0033CC"/>
                </a:solidFill>
                <a:latin typeface="Bookman Old Style" panose="02050604050505020204" pitchFamily="18" charset="0"/>
              </a:rPr>
              <a:t>Концептуальный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транслирует ключевые </a:t>
            </a:r>
            <a:r>
              <a:rPr lang="ru-RU" sz="2400" b="1" dirty="0">
                <a:solidFill>
                  <a:srgbClr val="0033CC"/>
                </a:solidFill>
                <a:latin typeface="Bookman Old Style" panose="02050604050505020204" pitchFamily="18" charset="0"/>
              </a:rPr>
              <a:t>идеи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 и общую смысловую направленность текста произведения.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97151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480720"/>
          </a:xfrm>
        </p:spPr>
        <p:txBody>
          <a:bodyPr rtlCol="0">
            <a:normAutofit/>
          </a:bodyPr>
          <a:lstStyle/>
          <a:p>
            <a:pPr marL="0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“</a:t>
            </a:r>
            <a:r>
              <a:rPr lang="ru-RU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Вы можете увидеть </a:t>
            </a:r>
            <a:r>
              <a:rPr lang="ru-RU" sz="2600" b="1" dirty="0">
                <a:solidFill>
                  <a:srgbClr val="0033CC"/>
                </a:solidFill>
                <a:latin typeface="Bookman Old Style" panose="02050604050505020204" pitchFamily="18" charset="0"/>
              </a:rPr>
              <a:t>анимацию, постановку</a:t>
            </a:r>
            <a:r>
              <a:rPr lang="ru-RU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 </a:t>
            </a:r>
            <a:endParaRPr lang="ru-RU" sz="2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по </a:t>
            </a:r>
            <a:r>
              <a:rPr lang="ru-RU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мотивам романа, </a:t>
            </a:r>
            <a:r>
              <a:rPr lang="ru-RU" sz="2600" b="1" dirty="0">
                <a:solidFill>
                  <a:srgbClr val="0033CC"/>
                </a:solidFill>
                <a:latin typeface="Bookman Old Style" panose="02050604050505020204" pitchFamily="18" charset="0"/>
              </a:rPr>
              <a:t>набор иллюстраций, рассказ автора</a:t>
            </a:r>
            <a:r>
              <a:rPr lang="ru-RU" sz="2600" b="1" dirty="0">
                <a:solidFill>
                  <a:srgbClr val="00CC00"/>
                </a:solidFill>
                <a:latin typeface="Bookman Old Style" panose="02050604050505020204" pitchFamily="18" charset="0"/>
              </a:rPr>
              <a:t> </a:t>
            </a:r>
            <a:r>
              <a:rPr lang="ru-RU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о своей </a:t>
            </a:r>
            <a:r>
              <a:rPr lang="ru-RU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работе</a:t>
            </a:r>
            <a:r>
              <a:rPr lang="ru-RU" sz="2600" b="1" dirty="0">
                <a:latin typeface="Bookman Old Style" panose="02050604050505020204" pitchFamily="18" charset="0"/>
              </a:rPr>
              <a:t>,</a:t>
            </a:r>
            <a:r>
              <a:rPr lang="ru-RU" sz="2600" b="1" dirty="0">
                <a:solidFill>
                  <a:srgbClr val="00CC00"/>
                </a:solidFill>
                <a:latin typeface="Bookman Old Style" panose="02050604050505020204" pitchFamily="18" charset="0"/>
              </a:rPr>
              <a:t> </a:t>
            </a:r>
            <a:r>
              <a:rPr lang="ru-RU" sz="2600" b="1" dirty="0">
                <a:solidFill>
                  <a:srgbClr val="0033CC"/>
                </a:solidFill>
                <a:latin typeface="Bookman Old Style" panose="02050604050505020204" pitchFamily="18" charset="0"/>
              </a:rPr>
              <a:t>сценку,</a:t>
            </a:r>
            <a:r>
              <a:rPr lang="ru-RU" sz="2600" b="1" dirty="0">
                <a:solidFill>
                  <a:srgbClr val="00CC00"/>
                </a:solidFill>
                <a:latin typeface="Bookman Old Style" panose="02050604050505020204" pitchFamily="18" charset="0"/>
              </a:rPr>
              <a:t> </a:t>
            </a:r>
            <a:endParaRPr lang="ru-RU" sz="2600" b="1" dirty="0" smtClean="0">
              <a:solidFill>
                <a:srgbClr val="00CC00"/>
              </a:solidFill>
              <a:latin typeface="Bookman Old Style" panose="02050604050505020204" pitchFamily="18" charset="0"/>
            </a:endParaRPr>
          </a:p>
          <a:p>
            <a:pPr marL="0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в </a:t>
            </a:r>
            <a:r>
              <a:rPr lang="ru-RU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которой писатель разговаривает по телефону с </a:t>
            </a:r>
            <a:r>
              <a:rPr lang="ru-RU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книгопродавцем</a:t>
            </a:r>
            <a:r>
              <a:rPr lang="ru-RU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, или </a:t>
            </a:r>
            <a:r>
              <a:rPr lang="ru-RU" sz="2600" b="1" dirty="0">
                <a:solidFill>
                  <a:srgbClr val="0033CC"/>
                </a:solidFill>
                <a:latin typeface="Bookman Old Style" panose="02050604050505020204" pitchFamily="18" charset="0"/>
              </a:rPr>
              <a:t>подробное объяснение,</a:t>
            </a:r>
            <a:r>
              <a:rPr lang="ru-RU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 почему без этой книги вы не сможете </a:t>
            </a:r>
            <a:endParaRPr lang="ru-RU" sz="2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прожить </a:t>
            </a:r>
            <a:r>
              <a:rPr lang="ru-RU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ни </a:t>
            </a:r>
            <a:r>
              <a:rPr lang="ru-RU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дня”. </a:t>
            </a:r>
            <a:r>
              <a:rPr lang="ru-RU" sz="2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Лев Оборин</a:t>
            </a:r>
            <a:endParaRPr lang="ru-RU" sz="2600" i="1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4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791369" y="0"/>
            <a:ext cx="7632700" cy="1772816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Bookman Old Style" panose="02050604050505020204" pitchFamily="18" charset="0"/>
              </a:rPr>
              <a:t>Основные </a:t>
            </a:r>
            <a:r>
              <a:rPr lang="ru-RU" sz="4000" b="1" dirty="0" smtClean="0">
                <a:latin typeface="Bookman Old Style" panose="02050604050505020204" pitchFamily="18" charset="0"/>
              </a:rPr>
              <a:t> этапы </a:t>
            </a:r>
            <a:r>
              <a:rPr lang="ru-RU" sz="4000" b="1" dirty="0">
                <a:latin typeface="Bookman Old Style" panose="02050604050505020204" pitchFamily="18" charset="0"/>
              </a:rPr>
              <a:t>создания </a:t>
            </a:r>
            <a:r>
              <a:rPr lang="ru-RU" sz="4000" b="1" dirty="0" smtClean="0">
                <a:latin typeface="Bookman Old Style" panose="02050604050505020204" pitchFamily="18" charset="0"/>
              </a:rPr>
              <a:t> буктрейлера</a:t>
            </a:r>
            <a:endParaRPr lang="ru-RU" sz="4000" dirty="0">
              <a:latin typeface="Bookman Old Style" panose="02050604050505020204" pitchFamily="18" charset="0"/>
            </a:endParaRPr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785402" y="1772816"/>
            <a:ext cx="8358598" cy="344487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AutoNum type="arabicPeriod"/>
              <a:defRPr/>
            </a:pPr>
            <a:r>
              <a:rPr lang="ru-RU" sz="2800" b="1" dirty="0" smtClean="0">
                <a:latin typeface="Bookman Old Style" panose="02050604050505020204" pitchFamily="18" charset="0"/>
              </a:rPr>
              <a:t>Выбор книги </a:t>
            </a:r>
            <a:r>
              <a:rPr lang="ru-RU" sz="2800" b="1" dirty="0">
                <a:latin typeface="Bookman Old Style" panose="02050604050505020204" pitchFamily="18" charset="0"/>
              </a:rPr>
              <a:t>для рекламы. </a:t>
            </a:r>
          </a:p>
          <a:p>
            <a:pPr marL="514350" indent="-514350">
              <a:lnSpc>
                <a:spcPct val="150000"/>
              </a:lnSpc>
              <a:buAutoNum type="arabicPeriod"/>
              <a:defRPr/>
            </a:pPr>
            <a:r>
              <a:rPr lang="ru-RU" sz="2800" b="1" dirty="0" smtClean="0">
                <a:latin typeface="Bookman Old Style" panose="02050604050505020204" pitchFamily="18" charset="0"/>
              </a:rPr>
              <a:t>Создание </a:t>
            </a:r>
            <a:r>
              <a:rPr lang="ru-RU" sz="2800" b="1" dirty="0">
                <a:latin typeface="Bookman Old Style" panose="02050604050505020204" pitchFamily="18" charset="0"/>
              </a:rPr>
              <a:t>сценария к </a:t>
            </a:r>
            <a:r>
              <a:rPr lang="ru-RU" sz="2800" b="1" dirty="0" smtClean="0">
                <a:latin typeface="Bookman Old Style" panose="02050604050505020204" pitchFamily="18" charset="0"/>
              </a:rPr>
              <a:t>буктрейлеру.</a:t>
            </a:r>
          </a:p>
          <a:p>
            <a:pPr marL="514350" indent="-514350">
              <a:lnSpc>
                <a:spcPct val="150000"/>
              </a:lnSpc>
              <a:buAutoNum type="arabicPeriod"/>
              <a:defRPr/>
            </a:pPr>
            <a:r>
              <a:rPr lang="ru-RU" sz="2800" b="1" dirty="0">
                <a:latin typeface="Bookman Old Style" panose="02050604050505020204" pitchFamily="18" charset="0"/>
              </a:rPr>
              <a:t>Подбор видео- и аудиоматериала</a:t>
            </a:r>
            <a:r>
              <a:rPr lang="ru-RU" sz="2800" b="1" dirty="0" smtClean="0">
                <a:latin typeface="Bookman Old Style" panose="02050604050505020204" pitchFamily="18" charset="0"/>
              </a:rPr>
              <a:t>. </a:t>
            </a:r>
            <a:endParaRPr lang="ru-RU" altLang="ru-RU" sz="2800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93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</TotalTime>
  <Words>303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Bookman Old Style</vt:lpstr>
      <vt:lpstr>Calibri</vt:lpstr>
      <vt:lpstr>Calibri Light</vt:lpstr>
      <vt:lpstr>Тема Office</vt:lpstr>
      <vt:lpstr>Буктрейлеры  как  средство  привлечения  читателей  к  книге</vt:lpstr>
      <vt:lpstr>Буктрейлер (вooktrailer) --</vt:lpstr>
      <vt:lpstr>Историческая  справка</vt:lpstr>
      <vt:lpstr>Буктрейлеры в России</vt:lpstr>
      <vt:lpstr>Буктрейлер  в  школьной  библиотеке</vt:lpstr>
      <vt:lpstr>Классификация  по  способу  визуального  воплощения  текста:</vt:lpstr>
      <vt:lpstr>Классификация  буктрейлеров по  содержанию:</vt:lpstr>
      <vt:lpstr>Презентация PowerPoint</vt:lpstr>
      <vt:lpstr>Основные  этапы создания  буктрейлера</vt:lpstr>
      <vt:lpstr>Основные  этапы создания  буктрейлера</vt:lpstr>
      <vt:lpstr>Буктрейлеры  способствуют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Ray</dc:creator>
  <cp:lastModifiedBy>Владелец</cp:lastModifiedBy>
  <cp:revision>90</cp:revision>
  <dcterms:created xsi:type="dcterms:W3CDTF">2011-03-28T07:18:25Z</dcterms:created>
  <dcterms:modified xsi:type="dcterms:W3CDTF">2017-09-14T01:44:58Z</dcterms:modified>
</cp:coreProperties>
</file>